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756" r:id="rId2"/>
    <p:sldId id="757" r:id="rId3"/>
    <p:sldId id="772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800" b="1" kern="1200">
        <a:solidFill>
          <a:srgbClr val="003399"/>
        </a:solidFill>
        <a:latin typeface="隶书" pitchFamily="49" charset="-122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3399"/>
    <a:srgbClr val="3333CC"/>
    <a:srgbClr val="66FF33"/>
    <a:srgbClr val="339933"/>
    <a:srgbClr val="FF6600"/>
    <a:srgbClr val="FFFF99"/>
    <a:srgbClr val="66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75" autoAdjust="0"/>
    <p:restoredTop sz="94683" autoAdjust="0"/>
  </p:normalViewPr>
  <p:slideViewPr>
    <p:cSldViewPr>
      <p:cViewPr>
        <p:scale>
          <a:sx n="75" d="100"/>
          <a:sy n="75" d="100"/>
        </p:scale>
        <p:origin x="-2130" y="-282"/>
      </p:cViewPr>
      <p:guideLst>
        <p:guide orient="horz" pos="2180"/>
        <p:guide pos="26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2916238" y="3789363"/>
            <a:ext cx="5470525" cy="215900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kumimoji="0" lang="zh-CN" altLang="zh-CN" sz="2400" b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Picture 8" descr="200602280229011250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005138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标1[1]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4941888"/>
            <a:ext cx="173672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87675" y="990600"/>
            <a:ext cx="5470525" cy="2293938"/>
          </a:xfrm>
        </p:spPr>
        <p:txBody>
          <a:bodyPr/>
          <a:lstStyle>
            <a:lvl1pPr algn="ctr">
              <a:defRPr sz="4400">
                <a:solidFill>
                  <a:srgbClr val="990000"/>
                </a:solidFill>
                <a:ea typeface="隶书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4365625"/>
            <a:ext cx="5399088" cy="1311275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800" b="1">
                <a:solidFill>
                  <a:schemeClr val="hlink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88A0D-E889-46A2-B112-BCEDDF631D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9257F-4DE7-4B13-8088-F73992F321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46815-FC70-4C05-A73B-133F6CDB23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C30F9-4484-4C2B-9280-D1974B8989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A4375-9BF2-44EC-A324-03DE7B5FD8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169FE-8570-44A9-9EB6-9511170ADB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886B2-62DB-42C4-B23F-306BB89DE0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256D2-4A24-4BF8-9EB5-4B568323B5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7025D-8243-46DB-8E83-776BBD2361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17B75-CBF3-41B8-A943-0B168AEAFB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98F7B-E920-471F-92D1-E1CA9485F9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kumimoji="0" lang="zh-CN" altLang="zh-CN" sz="2400" b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eaLnBrk="0" hangingPunct="0">
              <a:defRPr/>
            </a:pPr>
            <a:endParaRPr lang="zh-CN" altLang="en-US">
              <a:ea typeface="隶书" pitchFamily="49" charset="-122"/>
            </a:endParaRP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0" sz="1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kumimoji="0" sz="1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6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0" sz="1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337F4AB-6983-442C-BAE5-E45A2CFF72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3" name="Picture 10" descr="图片1"/>
          <p:cNvPicPr>
            <a:picLocks noChangeAspect="1" noChangeArrowheads="1"/>
          </p:cNvPicPr>
          <p:nvPr userDrawn="1"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7380288" y="333375"/>
            <a:ext cx="115252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514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30086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658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9230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0710" y="2023745"/>
            <a:ext cx="3496310" cy="2622550"/>
          </a:xfrm>
          <a:prstGeom prst="rect">
            <a:avLst/>
          </a:prstGeom>
        </p:spPr>
      </p:pic>
      <p:pic>
        <p:nvPicPr>
          <p:cNvPr id="3" name="图片 2" descr="微信图片_2018110614595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01565" y="2023745"/>
            <a:ext cx="3253740" cy="26225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663700" y="4966970"/>
            <a:ext cx="1584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sz="2000">
                <a:solidFill>
                  <a:schemeClr val="tx1"/>
                </a:solidFill>
                <a:sym typeface="+mn-ea"/>
              </a:rPr>
              <a:t>机关党支部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767705" y="4966970"/>
            <a:ext cx="19310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sz="2000">
                <a:solidFill>
                  <a:schemeClr val="tx1"/>
                </a:solidFill>
                <a:sym typeface="+mn-ea"/>
              </a:rPr>
              <a:t>药理化党总支</a:t>
            </a: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3200" b="1" dirty="0">
                <a:ea typeface="宋体" panose="02010600030101010101" pitchFamily="2" charset="-122"/>
                <a:sym typeface="+mn-ea"/>
              </a:rPr>
              <a:t>4</a:t>
            </a:r>
            <a:r>
              <a:rPr lang="en-US" altLang="zh-CN" sz="3200" b="1" dirty="0" smtClean="0"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 smtClean="0">
                <a:ea typeface="宋体" panose="02010600030101010101" pitchFamily="2" charset="-122"/>
                <a:sym typeface="+mn-ea"/>
              </a:rPr>
              <a:t>重点</a:t>
            </a:r>
            <a:r>
              <a:rPr lang="zh-CN" altLang="en-US" sz="3200" b="1" dirty="0">
                <a:ea typeface="宋体" panose="02010600030101010101" pitchFamily="2" charset="-122"/>
                <a:sym typeface="+mn-ea"/>
              </a:rPr>
              <a:t>岗位人员</a:t>
            </a:r>
            <a:r>
              <a:rPr lang="en-US" altLang="zh-CN" sz="3200" b="1" dirty="0" err="1">
                <a:ea typeface="宋体" panose="02010600030101010101" pitchFamily="2" charset="-122"/>
                <a:sym typeface="+mn-ea"/>
              </a:rPr>
              <a:t>集体廉政谈话</a:t>
            </a:r>
            <a:endParaRPr lang="en-US" altLang="zh-CN" sz="3200" b="1" dirty="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/>
        </p:nvSpPr>
        <p:spPr>
          <a:xfrm>
            <a:off x="528955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3200" b="1" dirty="0">
                <a:ea typeface="宋体" panose="02010600030101010101" pitchFamily="2" charset="-122"/>
                <a:sym typeface="+mn-ea"/>
              </a:rPr>
              <a:t>5、</a:t>
            </a:r>
            <a:r>
              <a:rPr sz="3200" b="1" dirty="0">
                <a:ea typeface="宋体" panose="02010600030101010101" pitchFamily="2" charset="-122"/>
                <a:sym typeface="+mn-ea"/>
              </a:rPr>
              <a:t>签订廉洁行医承诺书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12775" y="1779905"/>
            <a:ext cx="3177540" cy="4266565"/>
          </a:xfrm>
          <a:prstGeom prst="rect">
            <a:avLst/>
          </a:prstGeom>
          <a:solidFill>
            <a:schemeClr val="accent2"/>
          </a:solidFill>
          <a:ln w="12700" cmpd="sng">
            <a:solidFill>
              <a:schemeClr val="accent2"/>
            </a:solidFill>
            <a:prstDash val="solid"/>
          </a:ln>
        </p:spPr>
      </p:pic>
      <p:sp>
        <p:nvSpPr>
          <p:cNvPr id="3" name="文本框 2"/>
          <p:cNvSpPr txBox="1"/>
          <p:nvPr/>
        </p:nvSpPr>
        <p:spPr>
          <a:xfrm>
            <a:off x="4531360" y="2691130"/>
            <a:ext cx="3650615" cy="2308324"/>
          </a:xfrm>
          <a:prstGeom prst="rect">
            <a:avLst/>
          </a:prstGeom>
          <a:noFill/>
          <a:ln w="12700" cmpd="sng">
            <a:solidFill>
              <a:schemeClr val="accent2"/>
            </a:solidFill>
            <a:prstDash val="solid"/>
          </a:ln>
        </p:spPr>
        <p:txBody>
          <a:bodyPr wrap="square">
            <a:spAutoFit/>
          </a:bodyPr>
          <a:lstStyle/>
          <a:p>
            <a:pPr marL="0" indent="356870"/>
            <a:r>
              <a:rPr lang="zh-CN" altLang="en-US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按照专项</a:t>
            </a:r>
            <a:r>
              <a:rPr lang="zh-CN" altLang="en-US" sz="2400" dirty="0" smtClean="0">
                <a:solidFill>
                  <a:schemeClr val="tx1"/>
                </a:solidFill>
              </a:rPr>
              <a:t>工作方案，</a:t>
            </a:r>
            <a:r>
              <a:rPr lang="zh-CN" altLang="en-US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组织全院重点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</a:rPr>
              <a:t>岗位人员签署廉洁</a:t>
            </a:r>
            <a:r>
              <a:rPr lang="zh-CN" altLang="en-US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行医承诺书</a:t>
            </a:r>
            <a:r>
              <a:rPr lang="zh-CN" altLang="en-US" sz="2400" dirty="0" smtClean="0">
                <a:solidFill>
                  <a:schemeClr val="tx1"/>
                </a:solidFill>
              </a:rPr>
              <a:t>共计</a:t>
            </a:r>
            <a:r>
              <a:rPr lang="en-US" altLang="zh-CN" sz="2400" dirty="0" smtClean="0">
                <a:solidFill>
                  <a:schemeClr val="tx1"/>
                </a:solidFill>
              </a:rPr>
              <a:t>1452</a:t>
            </a:r>
            <a:r>
              <a:rPr lang="zh-CN" altLang="en-US" sz="2400" dirty="0" smtClean="0">
                <a:solidFill>
                  <a:schemeClr val="tx1"/>
                </a:solidFill>
              </a:rPr>
              <a:t>份</a:t>
            </a:r>
            <a:r>
              <a:rPr lang="zh-CN" altLang="en-US" sz="2400" dirty="0" smtClean="0">
                <a:solidFill>
                  <a:schemeClr val="tx1"/>
                </a:solidFill>
                <a:ea typeface="宋体" panose="02010600030101010101" pitchFamily="2" charset="-122"/>
              </a:rPr>
              <a:t>，</a:t>
            </a:r>
            <a:r>
              <a:rPr lang="zh-CN" altLang="en-US" sz="2400" dirty="0">
                <a:solidFill>
                  <a:schemeClr val="tx1"/>
                </a:solidFill>
                <a:ea typeface="宋体" panose="02010600030101010101" pitchFamily="2" charset="-122"/>
              </a:rPr>
              <a:t>通过签署廉洁行医承诺书，提高了各岗位人员廉洁风险防控意识。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/>
        </p:nvSpPr>
        <p:spPr>
          <a:xfrm>
            <a:off x="528955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3200" b="1">
                <a:ea typeface="宋体" panose="02010600030101010101" pitchFamily="2" charset="-122"/>
                <a:sym typeface="+mn-ea"/>
              </a:rPr>
              <a:t>6、</a:t>
            </a:r>
            <a:r>
              <a:rPr sz="3200" b="1">
                <a:ea typeface="宋体" panose="02010600030101010101" pitchFamily="2" charset="-122"/>
                <a:sym typeface="+mn-ea"/>
              </a:rPr>
              <a:t>开展人文服务大讨论活动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67544" y="4869160"/>
            <a:ext cx="8128000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55600"/>
            <a:r>
              <a:rPr lang="zh-CN" altLang="en-US" sz="2000" dirty="0" smtClean="0">
                <a:solidFill>
                  <a:schemeClr val="tx1"/>
                </a:solidFill>
                <a:ea typeface="宋体" panose="02010600030101010101" pitchFamily="2" charset="-122"/>
              </a:rPr>
              <a:t> 宣传策划部制定</a:t>
            </a:r>
            <a:r>
              <a:rPr lang="zh-CN" altLang="en-US" sz="2000" dirty="0">
                <a:solidFill>
                  <a:schemeClr val="tx1"/>
                </a:solidFill>
                <a:ea typeface="宋体" panose="02010600030101010101" pitchFamily="2" charset="-122"/>
              </a:rPr>
              <a:t>了《大连大学附属中山医院2018年医学人文精神大学习大讨论活动方案》，以科室和支部为单位，开展人文服务大讨论活动</a:t>
            </a:r>
            <a:r>
              <a:rPr lang="zh-CN" altLang="en-US" sz="2000" dirty="0" smtClean="0">
                <a:solidFill>
                  <a:schemeClr val="tx1"/>
                </a:solidFill>
                <a:ea typeface="宋体" panose="02010600030101010101" pitchFamily="2" charset="-122"/>
              </a:rPr>
              <a:t>，</a:t>
            </a:r>
            <a:r>
              <a:rPr lang="zh-CN" altLang="en-US" sz="2000" dirty="0" smtClean="0">
                <a:solidFill>
                  <a:schemeClr val="tx1"/>
                </a:solidFill>
              </a:rPr>
              <a:t>组织</a:t>
            </a:r>
            <a:r>
              <a:rPr lang="zh-CN" altLang="en-US" sz="2000" dirty="0" smtClean="0">
                <a:solidFill>
                  <a:schemeClr val="tx1"/>
                </a:solidFill>
                <a:ea typeface="宋体" panose="02010600030101010101" pitchFamily="2" charset="-122"/>
              </a:rPr>
              <a:t>医院</a:t>
            </a:r>
            <a:r>
              <a:rPr lang="zh-CN" altLang="en-US" sz="2000" dirty="0">
                <a:solidFill>
                  <a:schemeClr val="tx1"/>
                </a:solidFill>
                <a:ea typeface="宋体" panose="02010600030101010101" pitchFamily="2" charset="-122"/>
              </a:rPr>
              <a:t>人文服务主题征文活动及医院人文故事的收集及宣传</a:t>
            </a:r>
            <a:r>
              <a:rPr lang="zh-CN" altLang="en-US" sz="2000" dirty="0" smtClean="0">
                <a:solidFill>
                  <a:schemeClr val="tx1"/>
                </a:solidFill>
                <a:ea typeface="宋体" panose="02010600030101010101" pitchFamily="2" charset="-122"/>
              </a:rPr>
              <a:t>工作，共收到征文 </a:t>
            </a:r>
            <a:r>
              <a:rPr lang="en-US" altLang="zh-CN" sz="2000" dirty="0" smtClean="0">
                <a:solidFill>
                  <a:schemeClr val="tx1"/>
                </a:solidFill>
              </a:rPr>
              <a:t>127</a:t>
            </a:r>
            <a:r>
              <a:rPr lang="zh-CN" altLang="en-US" sz="2000" dirty="0" smtClean="0">
                <a:solidFill>
                  <a:schemeClr val="tx1"/>
                </a:solidFill>
                <a:ea typeface="宋体" panose="02010600030101010101" pitchFamily="2" charset="-122"/>
              </a:rPr>
              <a:t>篇，人文故事</a:t>
            </a:r>
            <a:r>
              <a:rPr lang="en-US" altLang="zh-CN" sz="2000" dirty="0" smtClean="0">
                <a:solidFill>
                  <a:schemeClr val="tx1"/>
                </a:solidFill>
              </a:rPr>
              <a:t>20</a:t>
            </a:r>
            <a:r>
              <a:rPr lang="zh-CN" altLang="en-US" sz="2000" dirty="0" smtClean="0">
                <a:solidFill>
                  <a:schemeClr val="tx1"/>
                </a:solidFill>
                <a:ea typeface="宋体" panose="02010600030101010101" pitchFamily="2" charset="-122"/>
              </a:rPr>
              <a:t>个。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4860" y="1777365"/>
            <a:ext cx="2764155" cy="2947779"/>
          </a:xfrm>
          <a:prstGeom prst="rect">
            <a:avLst/>
          </a:prstGeom>
          <a:ln w="12700" cmpd="sng">
            <a:solidFill>
              <a:srgbClr val="C00000"/>
            </a:solidFill>
            <a:prstDash val="solid"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100445" y="1777365"/>
            <a:ext cx="2555875" cy="29471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491880" y="1777365"/>
            <a:ext cx="2745105" cy="294777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40640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rgbClr val="003399"/>
            </a:solidFill>
            <a:effectLst/>
            <a:latin typeface="隶书" pitchFamily="49" charset="-122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40640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rgbClr val="003399"/>
            </a:solidFill>
            <a:effectLst/>
            <a:latin typeface="隶书" pitchFamily="49" charset="-122"/>
            <a:ea typeface="隶书" pitchFamily="49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Words>105</Words>
  <Application>Microsoft Office PowerPoint</Application>
  <PresentationFormat>全屏显示(4:3)</PresentationFormat>
  <Paragraphs>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Profile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win7</cp:lastModifiedBy>
  <cp:revision>551</cp:revision>
  <dcterms:created xsi:type="dcterms:W3CDTF">2006-06-17T01:12:00Z</dcterms:created>
  <dcterms:modified xsi:type="dcterms:W3CDTF">2018-11-26T06:57:03Z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  <property fmtid="{D5CDD505-2E9C-101B-9397-08002B2CF9AE}" pid="3" name="KSORubyTemplateID">
    <vt:lpwstr>2</vt:lpwstr>
  </property>
</Properties>
</file>