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734" r:id="rId2"/>
    <p:sldId id="766" r:id="rId3"/>
    <p:sldId id="775" r:id="rId4"/>
    <p:sldId id="767" r:id="rId5"/>
    <p:sldId id="768" r:id="rId6"/>
    <p:sldId id="773" r:id="rId7"/>
    <p:sldId id="770" r:id="rId8"/>
    <p:sldId id="771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3399"/>
    <a:srgbClr val="3333CC"/>
    <a:srgbClr val="66FF33"/>
    <a:srgbClr val="339933"/>
    <a:srgbClr val="FF6600"/>
    <a:srgbClr val="FFFF99"/>
    <a:srgbClr val="66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75" autoAdjust="0"/>
    <p:restoredTop sz="94683" autoAdjust="0"/>
  </p:normalViewPr>
  <p:slideViewPr>
    <p:cSldViewPr>
      <p:cViewPr>
        <p:scale>
          <a:sx n="75" d="100"/>
          <a:sy n="75" d="100"/>
        </p:scale>
        <p:origin x="-2130" y="-282"/>
      </p:cViewPr>
      <p:guideLst>
        <p:guide orient="horz" pos="2180"/>
        <p:guide pos="26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2916238" y="3789363"/>
            <a:ext cx="5470525" cy="215900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kumimoji="0" lang="zh-CN" altLang="zh-CN" sz="2400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Picture 8" descr="200602280229011250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05138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标1[1]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4941888"/>
            <a:ext cx="17367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87675" y="990600"/>
            <a:ext cx="5470525" cy="2293938"/>
          </a:xfrm>
        </p:spPr>
        <p:txBody>
          <a:bodyPr/>
          <a:lstStyle>
            <a:lvl1pPr algn="ctr">
              <a:defRPr sz="4400">
                <a:solidFill>
                  <a:srgbClr val="990000"/>
                </a:solidFill>
                <a:ea typeface="隶书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4365625"/>
            <a:ext cx="5399088" cy="1311275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800" b="1">
                <a:solidFill>
                  <a:schemeClr val="hlink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88A0D-E889-46A2-B112-BCEDDF631D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9257F-4DE7-4B13-8088-F73992F321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46815-FC70-4C05-A73B-133F6CDB23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C30F9-4484-4C2B-9280-D1974B8989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A4375-9BF2-44EC-A324-03DE7B5FD8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169FE-8570-44A9-9EB6-9511170ADB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886B2-62DB-42C4-B23F-306BB89DE0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256D2-4A24-4BF8-9EB5-4B568323B5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7025D-8243-46DB-8E83-776BBD2361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17B75-CBF3-41B8-A943-0B168AEAFB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98F7B-E920-471F-92D1-E1CA9485F9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kumimoji="0" lang="zh-CN" altLang="zh-CN" sz="2400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eaLnBrk="0" hangingPunct="0">
              <a:defRPr/>
            </a:pPr>
            <a:endParaRPr lang="zh-CN" altLang="en-US">
              <a:ea typeface="隶书" pitchFamily="49" charset="-122"/>
            </a:endParaRP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0" sz="1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kumimoji="0" sz="1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6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0" sz="1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337F4AB-6983-442C-BAE5-E45A2CFF72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3" name="Picture 10" descr="图片1"/>
          <p:cNvPicPr>
            <a:picLocks noChangeAspect="1" noChangeArrowheads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380288" y="333375"/>
            <a:ext cx="11525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4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6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8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30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267744" y="3212976"/>
            <a:ext cx="842486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742950"/>
            <a:endParaRPr kumimoji="0" lang="zh-CN" altLang="zh-CN" sz="4800">
              <a:solidFill>
                <a:srgbClr val="333399"/>
              </a:solidFill>
              <a:latin typeface="华文中宋" pitchFamily="2" charset="-122"/>
              <a:ea typeface="华文中宋" pitchFamily="2" charset="-122"/>
            </a:endParaRPr>
          </a:p>
          <a:p>
            <a:pPr indent="742950" eaLnBrk="0" hangingPunct="0"/>
            <a:endParaRPr kumimoji="0" lang="zh-CN" altLang="zh-CN" sz="1800" b="0">
              <a:solidFill>
                <a:schemeClr val="tx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40921" y="2564904"/>
            <a:ext cx="5734262" cy="33547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zh-CN" sz="72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中宋" pitchFamily="2" charset="-122"/>
                <a:ea typeface="华文中宋" pitchFamily="2" charset="-122"/>
                <a:cs typeface="隶书"/>
              </a:rPr>
              <a:t>专项</a:t>
            </a:r>
            <a:r>
              <a:rPr lang="zh-CN" altLang="zh-CN" sz="720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cs typeface="隶书"/>
              </a:rPr>
              <a:t>工作</a:t>
            </a:r>
            <a:r>
              <a:rPr lang="zh-CN" altLang="zh-CN" sz="72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中宋" pitchFamily="2" charset="-122"/>
                <a:ea typeface="华文中宋" pitchFamily="2" charset="-122"/>
                <a:cs typeface="隶书"/>
              </a:rPr>
              <a:t>汇报</a:t>
            </a:r>
            <a:endParaRPr lang="en-US" altLang="zh-CN" sz="720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中宋" pitchFamily="2" charset="-122"/>
              <a:ea typeface="华文中宋" pitchFamily="2" charset="-122"/>
              <a:cs typeface="隶书"/>
            </a:endParaRPr>
          </a:p>
          <a:p>
            <a:pPr algn="ctr">
              <a:defRPr/>
            </a:pPr>
            <a:endParaRPr lang="en-US" altLang="zh-CN" sz="4400" b="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中宋" pitchFamily="2" charset="-122"/>
              <a:ea typeface="华文中宋" pitchFamily="2" charset="-122"/>
              <a:cs typeface="隶书"/>
            </a:endParaRPr>
          </a:p>
          <a:p>
            <a:pPr algn="ctr">
              <a:defRPr/>
            </a:pPr>
            <a:endParaRPr lang="en-US" altLang="zh-CN" sz="3200" b="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中宋" pitchFamily="2" charset="-122"/>
              <a:ea typeface="华文中宋" pitchFamily="2" charset="-122"/>
              <a:cs typeface="隶书"/>
            </a:endParaRPr>
          </a:p>
          <a:p>
            <a:pPr algn="ctr">
              <a:defRPr/>
            </a:pPr>
            <a:r>
              <a:rPr lang="zh-CN" altLang="en-US" sz="3200" b="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中宋" pitchFamily="2" charset="-122"/>
                <a:ea typeface="华文中宋" pitchFamily="2" charset="-122"/>
                <a:cs typeface="隶书"/>
              </a:rPr>
              <a:t>专项工作办公室</a:t>
            </a:r>
            <a:endParaRPr lang="en-US" altLang="zh-CN" sz="3200" b="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中宋" pitchFamily="2" charset="-122"/>
              <a:ea typeface="华文中宋" pitchFamily="2" charset="-122"/>
              <a:cs typeface="隶书"/>
            </a:endParaRPr>
          </a:p>
          <a:p>
            <a:pPr algn="ctr">
              <a:defRPr/>
            </a:pPr>
            <a:r>
              <a:rPr lang="en-US" altLang="zh-CN" sz="3200" b="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中宋" pitchFamily="2" charset="-122"/>
                <a:ea typeface="华文中宋" pitchFamily="2" charset="-122"/>
                <a:cs typeface="隶书"/>
              </a:rPr>
              <a:t>2018.11.19</a:t>
            </a:r>
            <a:endParaRPr lang="zh-CN" altLang="zh-CN" sz="3200" b="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中宋" pitchFamily="2" charset="-122"/>
              <a:ea typeface="华文中宋" pitchFamily="2" charset="-122"/>
              <a:cs typeface="隶书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>
                <a:ea typeface="宋体" panose="02010600030101010101" pitchFamily="2" charset="-122"/>
                <a:sym typeface="+mn-ea"/>
              </a:rPr>
              <a:t>1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、组织全院党员上廉政党课</a:t>
            </a:r>
            <a:endParaRPr lang="zh-CN" altLang="en-US" sz="3200" b="1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7" name="内容占位符 6" descr="IMG_2937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646295" y="2856865"/>
            <a:ext cx="4040505" cy="2693670"/>
          </a:xfrm>
          <a:prstGeom prst="rect">
            <a:avLst/>
          </a:prstGeom>
        </p:spPr>
      </p:pic>
      <p:pic>
        <p:nvPicPr>
          <p:cNvPr id="8" name="内容占位符 7" descr="IMG_2947"/>
          <p:cNvPicPr>
            <a:picLocks noGrp="1" noChangeAspect="1"/>
          </p:cNvPicPr>
          <p:nvPr>
            <p:ph sz="quarter" idx="4"/>
          </p:nvPr>
        </p:nvPicPr>
        <p:blipFill>
          <a:blip r:embed="rId3" cstate="email"/>
          <a:stretch>
            <a:fillRect/>
          </a:stretch>
        </p:blipFill>
        <p:spPr>
          <a:xfrm>
            <a:off x="598805" y="2856230"/>
            <a:ext cx="4041775" cy="26943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8805" y="1858645"/>
            <a:ext cx="8007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/>
                </a:solidFill>
              </a:rPr>
              <a:t>    </a:t>
            </a:r>
            <a:r>
              <a:rPr lang="en-US" altLang="zh-CN" sz="2000" dirty="0" smtClean="0">
                <a:solidFill>
                  <a:schemeClr val="tx1"/>
                </a:solidFill>
              </a:rPr>
              <a:t>10</a:t>
            </a:r>
            <a:r>
              <a:rPr lang="zh-CN" altLang="zh-CN" sz="2000" dirty="0">
                <a:solidFill>
                  <a:schemeClr val="tx1"/>
                </a:solidFill>
              </a:rPr>
              <a:t>月</a:t>
            </a:r>
            <a:r>
              <a:rPr lang="en-US" altLang="zh-CN" sz="2000" dirty="0">
                <a:solidFill>
                  <a:schemeClr val="tx1"/>
                </a:solidFill>
              </a:rPr>
              <a:t>31</a:t>
            </a:r>
            <a:r>
              <a:rPr lang="zh-CN" altLang="en-US" sz="2000" dirty="0">
                <a:solidFill>
                  <a:schemeClr val="tx1"/>
                </a:solidFill>
              </a:rPr>
              <a:t>日以新近颁布的 《中国共产党纪律处分条例》为内容组织全院党员上党课，充分发挥党员在廉洁行医中的先锋模范作用。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200" b="1">
                <a:ea typeface="宋体" panose="02010600030101010101" pitchFamily="2" charset="-122"/>
                <a:sym typeface="+mn-ea"/>
              </a:rPr>
              <a:t>2、组织全体教职员工法律法规学习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683568" y="2060848"/>
            <a:ext cx="3816424" cy="37611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76056" y="2492896"/>
            <a:ext cx="32994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/>
                </a:solidFill>
              </a:rPr>
              <a:t>    </a:t>
            </a:r>
            <a:r>
              <a:rPr lang="zh-CN" altLang="en-US" sz="2000" dirty="0" smtClean="0">
                <a:solidFill>
                  <a:schemeClr val="tx1"/>
                </a:solidFill>
              </a:rPr>
              <a:t>宣传策划部</a:t>
            </a:r>
            <a:r>
              <a:rPr lang="en-US" altLang="zh-CN" sz="2000" dirty="0" err="1" smtClean="0">
                <a:solidFill>
                  <a:schemeClr val="tx1"/>
                </a:solidFill>
              </a:rPr>
              <a:t>制定了十月份医院员工政治理论学习提纲</a:t>
            </a:r>
            <a:r>
              <a:rPr lang="zh-CN" altLang="en-US" sz="2000" dirty="0" smtClean="0">
                <a:solidFill>
                  <a:schemeClr val="tx1"/>
                </a:solidFill>
              </a:rPr>
              <a:t>，组织员工学习加强医疗卫生行业建设“九不准”、</a:t>
            </a:r>
            <a:r>
              <a:rPr lang="zh-CN" altLang="zh-CN" sz="2000" dirty="0" smtClean="0">
                <a:solidFill>
                  <a:schemeClr val="tx1"/>
                </a:solidFill>
              </a:rPr>
              <a:t> 《医疗机构从业人员行为规范》</a:t>
            </a:r>
            <a:r>
              <a:rPr lang="zh-CN" altLang="en-US" sz="2000" dirty="0" smtClean="0">
                <a:solidFill>
                  <a:schemeClr val="tx1"/>
                </a:solidFill>
              </a:rPr>
              <a:t>等。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200" b="1">
                <a:ea typeface="宋体" panose="02010600030101010101" pitchFamily="2" charset="-122"/>
                <a:sym typeface="+mn-ea"/>
              </a:rPr>
              <a:t>2、组织全体教职员工法律法规学习</a:t>
            </a: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sz="quarter" idx="4"/>
          </p:nvPr>
        </p:nvPicPr>
        <p:blipFill>
          <a:blip r:embed="rId2" cstate="email"/>
          <a:stretch>
            <a:fillRect/>
          </a:stretch>
        </p:blipFill>
        <p:spPr>
          <a:xfrm>
            <a:off x="611560" y="2204864"/>
            <a:ext cx="4041775" cy="30092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60032" y="2276872"/>
            <a:ext cx="38755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</a:rPr>
              <a:t>宣传策划部制作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了《</a:t>
            </a:r>
            <a:r>
              <a:rPr lang="en-US" altLang="zh-CN" sz="2400" dirty="0" err="1">
                <a:solidFill>
                  <a:schemeClr val="tx1"/>
                </a:solidFill>
              </a:rPr>
              <a:t>抵制商业贿赂加强廉洁行医》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PPT</a:t>
            </a:r>
            <a:r>
              <a:rPr lang="en-US" altLang="zh-CN" sz="2400" dirty="0" smtClean="0">
                <a:solidFill>
                  <a:schemeClr val="tx1"/>
                </a:solidFill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</a:rPr>
              <a:t>并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下发给各支部</a:t>
            </a:r>
            <a:r>
              <a:rPr lang="en-US" altLang="zh-CN" sz="2400" dirty="0" smtClean="0">
                <a:solidFill>
                  <a:schemeClr val="tx1"/>
                </a:solidFill>
              </a:rPr>
              <a:t>，</a:t>
            </a:r>
            <a:r>
              <a:rPr lang="zh-CN" altLang="en-US" sz="2400" dirty="0" smtClean="0">
                <a:solidFill>
                  <a:schemeClr val="tx1"/>
                </a:solidFill>
              </a:rPr>
              <a:t>通过违法违纪案例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对党员及教职工进行</a:t>
            </a:r>
            <a:r>
              <a:rPr lang="zh-CN" altLang="en-US" sz="2400" dirty="0" smtClean="0">
                <a:solidFill>
                  <a:schemeClr val="tx1"/>
                </a:solidFill>
              </a:rPr>
              <a:t>法律法规及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医药购销领域商业贿赂</a:t>
            </a:r>
            <a:r>
              <a:rPr lang="zh-CN" altLang="en-US" sz="2400" dirty="0" smtClean="0">
                <a:solidFill>
                  <a:schemeClr val="tx1"/>
                </a:solidFill>
              </a:rPr>
              <a:t>警示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教育</a:t>
            </a:r>
            <a:r>
              <a:rPr lang="zh-CN" altLang="en-US" sz="2400" dirty="0">
                <a:solidFill>
                  <a:schemeClr val="tx1"/>
                </a:solidFill>
              </a:rPr>
              <a:t>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>
                <a:ea typeface="宋体" panose="02010600030101010101" pitchFamily="2" charset="-122"/>
                <a:sym typeface="+mn-ea"/>
              </a:rPr>
              <a:t>3、开展警示教育工作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80112" y="1988840"/>
            <a:ext cx="30206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/>
                </a:solidFill>
              </a:rPr>
              <a:t>    </a:t>
            </a:r>
            <a:r>
              <a:rPr lang="zh-CN" altLang="en-US" sz="2000" dirty="0" smtClean="0">
                <a:solidFill>
                  <a:schemeClr val="tx1"/>
                </a:solidFill>
              </a:rPr>
              <a:t>医院党委、纪委</a:t>
            </a:r>
            <a:r>
              <a:rPr sz="2000" dirty="0" err="1" smtClean="0">
                <a:solidFill>
                  <a:schemeClr val="tx1"/>
                </a:solidFill>
              </a:rPr>
              <a:t>组织</a:t>
            </a:r>
            <a:r>
              <a:rPr lang="zh-CN" altLang="en-US" sz="2000" dirty="0" smtClean="0">
                <a:solidFill>
                  <a:schemeClr val="tx1"/>
                </a:solidFill>
              </a:rPr>
              <a:t>观看</a:t>
            </a:r>
            <a:r>
              <a:rPr sz="2000" dirty="0" smtClean="0">
                <a:solidFill>
                  <a:schemeClr val="tx1"/>
                </a:solidFill>
              </a:rPr>
              <a:t>《</a:t>
            </a:r>
            <a:r>
              <a:rPr sz="2000" dirty="0" err="1">
                <a:solidFill>
                  <a:schemeClr val="tx1"/>
                </a:solidFill>
              </a:rPr>
              <a:t>防患未然</a:t>
            </a:r>
            <a:r>
              <a:rPr sz="2000" dirty="0" err="1" smtClean="0">
                <a:solidFill>
                  <a:schemeClr val="tx1"/>
                </a:solidFill>
              </a:rPr>
              <a:t>》宣传片专题教育活动</a:t>
            </a:r>
            <a:r>
              <a:rPr lang="zh-CN" altLang="en-US" sz="2000" dirty="0" smtClean="0">
                <a:solidFill>
                  <a:schemeClr val="tx1"/>
                </a:solidFill>
              </a:rPr>
              <a:t>，中层干部、全体党员及医务人员共计</a:t>
            </a:r>
            <a:r>
              <a:rPr lang="en-US" altLang="zh-CN" sz="2000" dirty="0" smtClean="0">
                <a:solidFill>
                  <a:schemeClr val="tx1"/>
                </a:solidFill>
              </a:rPr>
              <a:t>600</a:t>
            </a:r>
            <a:r>
              <a:rPr lang="zh-CN" altLang="en-US" sz="2000" dirty="0" smtClean="0">
                <a:solidFill>
                  <a:schemeClr val="tx1"/>
                </a:solidFill>
              </a:rPr>
              <a:t>余人次参加学习</a:t>
            </a:r>
            <a:r>
              <a:rPr lang="zh-CN" sz="2000" dirty="0" smtClean="0">
                <a:solidFill>
                  <a:schemeClr val="tx1"/>
                </a:solidFill>
              </a:rPr>
              <a:t>。</a:t>
            </a:r>
            <a:endParaRPr lang="zh-CN" sz="2000" dirty="0">
              <a:solidFill>
                <a:schemeClr val="tx1"/>
              </a:solidFill>
            </a:endParaRPr>
          </a:p>
        </p:txBody>
      </p:sp>
      <p:pic>
        <p:nvPicPr>
          <p:cNvPr id="9" name="图片 8" descr="微信图片_2018110215533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61695" y="2074545"/>
            <a:ext cx="3002915" cy="2977515"/>
          </a:xfrm>
          <a:prstGeom prst="rect">
            <a:avLst/>
          </a:prstGeom>
        </p:spPr>
      </p:pic>
      <p:pic>
        <p:nvPicPr>
          <p:cNvPr id="10" name="图片 9" descr="IMG_295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83055" y="2902585"/>
            <a:ext cx="3759200" cy="2506345"/>
          </a:xfrm>
          <a:prstGeom prst="rect">
            <a:avLst/>
          </a:prstGeom>
        </p:spPr>
      </p:pic>
      <p:pic>
        <p:nvPicPr>
          <p:cNvPr id="11" name="图片 10" descr="微信图片_2018110215520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08730" y="3767455"/>
            <a:ext cx="3392805" cy="2260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829945" y="1752600"/>
            <a:ext cx="7474585" cy="4267200"/>
          </a:xfrm>
          <a:prstGeom prst="rect">
            <a:avLst/>
          </a:prstGeom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200" b="1" dirty="0">
                <a:ea typeface="宋体" panose="02010600030101010101" pitchFamily="2" charset="-122"/>
                <a:sym typeface="+mn-ea"/>
              </a:rPr>
              <a:t>4</a:t>
            </a:r>
            <a:r>
              <a:rPr lang="en-US" altLang="zh-CN" sz="3200" b="1" dirty="0" smtClean="0"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 smtClean="0">
                <a:ea typeface="宋体" panose="02010600030101010101" pitchFamily="2" charset="-122"/>
                <a:sym typeface="+mn-ea"/>
              </a:rPr>
              <a:t>重点</a:t>
            </a:r>
            <a:r>
              <a:rPr lang="zh-CN" altLang="en-US" sz="3200" b="1" dirty="0">
                <a:ea typeface="宋体" panose="02010600030101010101" pitchFamily="2" charset="-122"/>
                <a:sym typeface="+mn-ea"/>
              </a:rPr>
              <a:t>岗位人员</a:t>
            </a:r>
            <a:r>
              <a:rPr lang="en-US" altLang="zh-CN" sz="3200" b="1" dirty="0" err="1">
                <a:ea typeface="宋体" panose="02010600030101010101" pitchFamily="2" charset="-122"/>
                <a:sym typeface="+mn-ea"/>
              </a:rPr>
              <a:t>集体廉政谈话</a:t>
            </a:r>
            <a:endParaRPr lang="en-US" altLang="zh-CN" sz="3200" b="1" dirty="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200" b="1" dirty="0">
                <a:ea typeface="宋体" panose="02010600030101010101" pitchFamily="2" charset="-122"/>
                <a:sym typeface="+mn-ea"/>
              </a:rPr>
              <a:t>4</a:t>
            </a:r>
            <a:r>
              <a:rPr lang="en-US" altLang="zh-CN" sz="3200" b="1" dirty="0" smtClean="0"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 smtClean="0">
                <a:ea typeface="宋体" panose="02010600030101010101" pitchFamily="2" charset="-122"/>
                <a:sym typeface="+mn-ea"/>
              </a:rPr>
              <a:t>重点</a:t>
            </a:r>
            <a:r>
              <a:rPr lang="zh-CN" altLang="en-US" sz="3200" b="1" dirty="0">
                <a:ea typeface="宋体" panose="02010600030101010101" pitchFamily="2" charset="-122"/>
                <a:sym typeface="+mn-ea"/>
              </a:rPr>
              <a:t>岗位人员</a:t>
            </a:r>
            <a:r>
              <a:rPr lang="en-US" altLang="zh-CN" sz="3200" b="1" dirty="0" err="1">
                <a:ea typeface="宋体" panose="02010600030101010101" pitchFamily="2" charset="-122"/>
                <a:sym typeface="+mn-ea"/>
              </a:rPr>
              <a:t>集体廉政谈话</a:t>
            </a:r>
            <a:endParaRPr lang="en-US" altLang="zh-CN" sz="3200" b="1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95425" y="5081270"/>
            <a:ext cx="23133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>
                <a:solidFill>
                  <a:schemeClr val="tx1"/>
                </a:solidFill>
              </a:rPr>
              <a:t>外科、骨手党</a:t>
            </a:r>
            <a:r>
              <a:rPr lang="zh-CN" sz="2000">
                <a:solidFill>
                  <a:schemeClr val="tx1"/>
                </a:solidFill>
              </a:rPr>
              <a:t>总</a:t>
            </a:r>
            <a:r>
              <a:rPr sz="2000">
                <a:solidFill>
                  <a:schemeClr val="tx1"/>
                </a:solidFill>
              </a:rPr>
              <a:t>支</a:t>
            </a:r>
          </a:p>
        </p:txBody>
      </p:sp>
      <p:pic>
        <p:nvPicPr>
          <p:cNvPr id="3" name="图片 2" descr="微信图片_2018110109330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09770" y="2521987"/>
            <a:ext cx="4177030" cy="3133090"/>
          </a:xfrm>
          <a:prstGeom prst="ellipse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0235" y="1916832"/>
            <a:ext cx="3684905" cy="29635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微信图片_2018110113525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0235" y="1706245"/>
            <a:ext cx="3643630" cy="2324100"/>
          </a:xfrm>
          <a:prstGeom prst="rect">
            <a:avLst/>
          </a:prstGeom>
        </p:spPr>
      </p:pic>
      <p:pic>
        <p:nvPicPr>
          <p:cNvPr id="11" name="图片 10" descr="微信图片_201811011658591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432300" y="3859530"/>
            <a:ext cx="4368800" cy="2324735"/>
          </a:xfrm>
          <a:prstGeom prst="rect">
            <a:avLst/>
          </a:prstGeom>
        </p:spPr>
      </p:pic>
      <p:pic>
        <p:nvPicPr>
          <p:cNvPr id="7" name="图片 6" descr="微信图片_2018110215550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85060" y="3284220"/>
            <a:ext cx="3644265" cy="21659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8025" y="4252595"/>
            <a:ext cx="1584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sz="2000">
                <a:solidFill>
                  <a:schemeClr val="tx1"/>
                </a:solidFill>
                <a:sym typeface="+mn-ea"/>
              </a:rPr>
              <a:t>内科党总支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47975" y="5524500"/>
            <a:ext cx="1584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sz="2000">
                <a:solidFill>
                  <a:schemeClr val="tx1"/>
                </a:solidFill>
                <a:sym typeface="+mn-ea"/>
              </a:rPr>
              <a:t>后勤</a:t>
            </a:r>
            <a:r>
              <a:rPr sz="2000">
                <a:solidFill>
                  <a:schemeClr val="tx1"/>
                </a:solidFill>
                <a:sym typeface="+mn-ea"/>
              </a:rPr>
              <a:t>党</a:t>
            </a:r>
            <a:r>
              <a:rPr lang="zh-CN" sz="2000">
                <a:solidFill>
                  <a:schemeClr val="tx1"/>
                </a:solidFill>
                <a:sym typeface="+mn-ea"/>
              </a:rPr>
              <a:t>支部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13245" y="3460750"/>
            <a:ext cx="1584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sz="2000">
                <a:solidFill>
                  <a:schemeClr val="tx1"/>
                </a:solidFill>
                <a:sym typeface="+mn-ea"/>
              </a:rPr>
              <a:t>社区</a:t>
            </a:r>
            <a:r>
              <a:rPr sz="2000">
                <a:solidFill>
                  <a:schemeClr val="tx1"/>
                </a:solidFill>
                <a:sym typeface="+mn-ea"/>
              </a:rPr>
              <a:t>党</a:t>
            </a:r>
            <a:r>
              <a:rPr lang="zh-CN" sz="2000">
                <a:solidFill>
                  <a:schemeClr val="tx1"/>
                </a:solidFill>
                <a:sym typeface="+mn-ea"/>
              </a:rPr>
              <a:t>支部</a:t>
            </a: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200" b="1" dirty="0">
                <a:ea typeface="宋体" panose="02010600030101010101" pitchFamily="2" charset="-122"/>
                <a:sym typeface="+mn-ea"/>
              </a:rPr>
              <a:t>4</a:t>
            </a:r>
            <a:r>
              <a:rPr lang="en-US" altLang="zh-CN" sz="3200" b="1" dirty="0" smtClean="0"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 smtClean="0">
                <a:ea typeface="宋体" panose="02010600030101010101" pitchFamily="2" charset="-122"/>
                <a:sym typeface="+mn-ea"/>
              </a:rPr>
              <a:t>重点</a:t>
            </a:r>
            <a:r>
              <a:rPr lang="zh-CN" altLang="en-US" sz="3200" b="1" dirty="0">
                <a:ea typeface="宋体" panose="02010600030101010101" pitchFamily="2" charset="-122"/>
                <a:sym typeface="+mn-ea"/>
              </a:rPr>
              <a:t>岗位人员</a:t>
            </a:r>
            <a:r>
              <a:rPr lang="en-US" altLang="zh-CN" sz="3200" b="1" dirty="0" err="1">
                <a:ea typeface="宋体" panose="02010600030101010101" pitchFamily="2" charset="-122"/>
                <a:sym typeface="+mn-ea"/>
              </a:rPr>
              <a:t>集体廉政谈话</a:t>
            </a:r>
            <a:endParaRPr lang="en-US" altLang="zh-CN" sz="3200" b="1" dirty="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4064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rgbClr val="003399"/>
            </a:solidFill>
            <a:effectLst/>
            <a:latin typeface="隶书" pitchFamily="49" charset="-122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4064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rgbClr val="003399"/>
            </a:solidFill>
            <a:effectLst/>
            <a:latin typeface="隶书" pitchFamily="49" charset="-122"/>
            <a:ea typeface="隶书" pitchFamily="49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155</Words>
  <Application>Microsoft Office PowerPoint</Application>
  <PresentationFormat>全屏显示(4:3)</PresentationFormat>
  <Paragraphs>20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Profile</vt:lpstr>
      <vt:lpstr>幻灯片 1</vt:lpstr>
      <vt:lpstr>1、组织全院党员上廉政党课</vt:lpstr>
      <vt:lpstr>2、组织全体教职员工法律法规学习</vt:lpstr>
      <vt:lpstr>2、组织全体教职员工法律法规学习</vt:lpstr>
      <vt:lpstr>3、开展警示教育工作</vt:lpstr>
      <vt:lpstr>4、重点岗位人员集体廉政谈话</vt:lpstr>
      <vt:lpstr>4、重点岗位人员集体廉政谈话</vt:lpstr>
      <vt:lpstr>4、重点岗位人员集体廉政谈话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win7</cp:lastModifiedBy>
  <cp:revision>551</cp:revision>
  <dcterms:created xsi:type="dcterms:W3CDTF">2006-06-17T01:12:00Z</dcterms:created>
  <dcterms:modified xsi:type="dcterms:W3CDTF">2018-11-26T06:54:17Z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  <property fmtid="{D5CDD505-2E9C-101B-9397-08002B2CF9AE}" pid="3" name="KSORubyTemplateID">
    <vt:lpwstr>2</vt:lpwstr>
  </property>
</Properties>
</file>