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1" r:id="rId2"/>
    <p:sldId id="334" r:id="rId3"/>
    <p:sldId id="335" r:id="rId4"/>
    <p:sldId id="325" r:id="rId5"/>
    <p:sldId id="326" r:id="rId6"/>
    <p:sldId id="327" r:id="rId7"/>
    <p:sldId id="328" r:id="rId8"/>
    <p:sldId id="336" r:id="rId9"/>
    <p:sldId id="338" r:id="rId10"/>
    <p:sldId id="331" r:id="rId11"/>
    <p:sldId id="332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6A6AA"/>
    <a:srgbClr val="99CCFF"/>
    <a:srgbClr val="DBB825"/>
    <a:srgbClr val="E79D7B"/>
    <a:srgbClr val="33CC33"/>
    <a:srgbClr val="EAEAEA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2" autoAdjust="0"/>
    <p:restoredTop sz="94673"/>
  </p:normalViewPr>
  <p:slideViewPr>
    <p:cSldViewPr showGuides="1">
      <p:cViewPr varScale="1">
        <p:scale>
          <a:sx n="108" d="100"/>
          <a:sy n="108" d="100"/>
        </p:scale>
        <p:origin x="1512" y="114"/>
      </p:cViewPr>
      <p:guideLst>
        <p:guide orient="horz" pos="21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  <a:pPr lvl="0" algn="r" eaLnBrk="1" hangingPunct="1">
                <a:buNone/>
              </a:pPr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2" name="Picture 9" descr="佑安标志070227新定"/>
          <p:cNvPicPr>
            <a:picLocks noChangeAspect="1"/>
          </p:cNvPicPr>
          <p:nvPr userDrawn="1"/>
        </p:nvPicPr>
        <p:blipFill>
          <a:blip r:embed="rId2" cstate="print">
            <a:lum bright="12000"/>
          </a:blip>
          <a:stretch>
            <a:fillRect/>
          </a:stretch>
        </p:blipFill>
        <p:spPr>
          <a:xfrm>
            <a:off x="304800" y="228600"/>
            <a:ext cx="4572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</p:pic>
      <p:pic>
        <p:nvPicPr>
          <p:cNvPr id="2053" name="Picture 10" descr="佑安标志070227新定"/>
          <p:cNvPicPr>
            <a:picLocks noChangeAspect="1"/>
          </p:cNvPicPr>
          <p:nvPr userDrawn="1"/>
        </p:nvPicPr>
        <p:blipFill>
          <a:blip r:embed="rId2" cstate="print">
            <a:lum bright="12000"/>
          </a:blip>
          <a:stretch>
            <a:fillRect/>
          </a:stretch>
        </p:blipFill>
        <p:spPr>
          <a:xfrm>
            <a:off x="304800" y="228600"/>
            <a:ext cx="4572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</p:pic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85800" y="228600"/>
            <a:ext cx="4800600" cy="849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首都医科大学附属北京佑安医院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Beijing Youan Hospital, Capital Medical University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pPr algn="r">
                <a:buNone/>
              </a:pPr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pPr lvl="0" eaLnBrk="1" hangingPunct="1">
                <a:buNone/>
              </a:p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379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3" name="Picture 9" descr="佑安标志070227新定"/>
          <p:cNvPicPr>
            <a:picLocks noChangeAspect="1"/>
          </p:cNvPicPr>
          <p:nvPr/>
        </p:nvPicPr>
        <p:blipFill>
          <a:blip r:embed="rId14" cstate="print">
            <a:lum bright="12000"/>
          </a:blip>
          <a:stretch>
            <a:fillRect/>
          </a:stretch>
        </p:blipFill>
        <p:spPr>
          <a:xfrm>
            <a:off x="304800" y="228600"/>
            <a:ext cx="4572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</p:pic>
      <p:pic>
        <p:nvPicPr>
          <p:cNvPr id="1034" name="Picture 10" descr="佑安标志070227新定"/>
          <p:cNvPicPr>
            <a:picLocks noChangeAspect="1"/>
          </p:cNvPicPr>
          <p:nvPr/>
        </p:nvPicPr>
        <p:blipFill>
          <a:blip r:embed="rId14" cstate="print">
            <a:lum bright="12000"/>
          </a:blip>
          <a:stretch>
            <a:fillRect/>
          </a:stretch>
        </p:blipFill>
        <p:spPr>
          <a:xfrm>
            <a:off x="304800" y="228600"/>
            <a:ext cx="4572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</p:pic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85800" y="228600"/>
            <a:ext cx="4800600" cy="849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首都医科大学附属北京佑安医院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Beijing Youan Hospital, Capital Medical University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500034" y="1214422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XXX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临床试验</a:t>
            </a:r>
            <a:endParaRPr lang="en-US" altLang="zh-CN" sz="32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2438400" y="4365104"/>
            <a:ext cx="4267199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负责人：</a:t>
            </a:r>
            <a:endParaRPr kumimoji="1"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6339710" y="290967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latin typeface="微软雅黑" pitchFamily="34" charset="-122"/>
                <a:ea typeface="微软雅黑" pitchFamily="34" charset="-122"/>
              </a:rPr>
              <a:t>初始审查</a:t>
            </a:r>
            <a:endParaRPr kumimoji="1"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21439" y="2276872"/>
            <a:ext cx="8501122" cy="3270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研究团队分工明细表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研究团队专业科室情况介绍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科室专业特色、急救能力、承接项目能力等方面做具体描述。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ts val="3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ts val="3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2987824" y="1229541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研究团队简介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2634426" y="1210360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在研项目情况介绍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467544" y="2132856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项目数量：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研项目中，与本项目的目标疾病相同的项目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名称：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启动时间：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进展阶段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563888" y="1124632"/>
            <a:ext cx="2493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研究摘要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1367644" y="2492896"/>
            <a:ext cx="66607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主要研究者：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专业）</a:t>
            </a:r>
            <a:endParaRPr kumimoji="1"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注 册 分 类：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试 验 分 期：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申   办   方：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组 长 单 位：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XXX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医院</a:t>
            </a:r>
            <a:endParaRPr kumimoji="1"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计 划 例 数：总例数（本中心例数）</a:t>
            </a:r>
            <a:endParaRPr kumimoji="1"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已获国家批件：是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否</a:t>
            </a:r>
            <a:r>
              <a:rPr kumimoji="1" lang="en-US" altLang="zh-CN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不适用（</a:t>
            </a:r>
            <a:r>
              <a:rPr kumimoji="1"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否和不适用需注明详情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kumimoji="1"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已获组长单位伦理批件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：是</a:t>
            </a:r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否</a:t>
            </a:r>
            <a:r>
              <a:rPr kumimoji="1" lang="en-US" altLang="zh-CN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不适用（</a:t>
            </a:r>
            <a:r>
              <a:rPr kumimoji="1"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否和不适用需注明详情</a:t>
            </a:r>
            <a:r>
              <a:rPr kumimoji="1"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kumimoji="1"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404751" y="3212976"/>
            <a:ext cx="85011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rPr>
              <a:t>国家药品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rPr>
              <a:t>监督管理局的药物临床试验的批件的电子版和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rPr>
              <a:t>/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  <a:sym typeface="+mn-ea"/>
              </a:rPr>
              <a:t>或相关文件、说明。</a:t>
            </a: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  <a:sym typeface="+mn-ea"/>
            </a:endParaRP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  <a:sym typeface="+mn-ea"/>
            </a:endParaRPr>
          </a:p>
          <a:p>
            <a:pPr algn="ctr"/>
            <a:r>
              <a:rPr lang="zh-CN" altLang="en-US" sz="4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请勿使用超链接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275856" y="1192285"/>
            <a:ext cx="2902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国家局批件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2882531" y="113124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研究方案与计划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1043608" y="2276872"/>
            <a:ext cx="6048672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研究对象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入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排和退出</a:t>
            </a:r>
            <a:r>
              <a:rPr lang="zh-CN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标准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是否</a:t>
            </a:r>
            <a:r>
              <a:rPr lang="zh-CN" altLang="zh-CN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随机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对照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分组情况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观测指标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dirty="0" smtClean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访视及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随访计划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受试者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样本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资料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来源、用途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、信息安全等关键因素。</a:t>
            </a:r>
            <a:endParaRPr lang="zh-CN" altLang="zh-CN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544" y="5373216"/>
            <a:ext cx="749427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方案与计划请控制在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3-4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页，并在最后汇总为流程图（示意图）</a:t>
            </a: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2699792" y="988635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研究方案流程图</a:t>
            </a:r>
            <a:r>
              <a:rPr lang="en-US" altLang="zh-CN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/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表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7784482"/>
              </p:ext>
            </p:extLst>
          </p:nvPr>
        </p:nvGraphicFramePr>
        <p:xfrm>
          <a:off x="567517" y="1665164"/>
          <a:ext cx="7806226" cy="4582121"/>
        </p:xfrm>
        <a:graphic>
          <a:graphicData uri="http://schemas.openxmlformats.org/drawingml/2006/table">
            <a:tbl>
              <a:tblPr firstRow="1" bandRow="1"/>
              <a:tblGrid>
                <a:gridCol w="1344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1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1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66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6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03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990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303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419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567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4515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94071">
                <a:tc rowSpan="3"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  <a:endParaRPr lang="en-US" sz="900" b="1" spc="60" dirty="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入组及治疗</a:t>
                      </a:r>
                      <a:endParaRPr lang="en-US" altLang="en-US" sz="900" b="1" spc="60" dirty="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gridSpan="8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随	访</a:t>
                      </a:r>
                      <a:endParaRPr lang="en-US" altLang="en-US" sz="900" b="1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5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筛选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sz="9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sz="900" b="1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出院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天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天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###天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###天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###年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###年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###年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###年</a:t>
                      </a: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27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±7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±15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±30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±30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知情同意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入组和排除标准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病史/人口学资料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生命体征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13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不良事件记录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2277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###和其他合并用药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6350" marB="6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24865" y="6453336"/>
            <a:ext cx="74942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流程图（示意图）</a:t>
            </a: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185343" y="1056802"/>
            <a:ext cx="2845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风险与获益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8" y="1916832"/>
            <a:ext cx="7979410" cy="1289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风险</a:t>
            </a:r>
          </a:p>
          <a:p>
            <a:pPr algn="l">
              <a:lnSpc>
                <a:spcPct val="150000"/>
              </a:lnSpc>
            </a:pPr>
            <a:r>
              <a:rPr 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可能造成的病情加重、并发症、副作用等，是否有额外的费用、检测、治疗、随访等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576" y="3429000"/>
            <a:ext cx="770485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获益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相关</a:t>
            </a:r>
            <a:endParaRPr lang="en-US" alt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研究潜在的个人利益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和（或）社会价值</a:t>
            </a:r>
            <a:endParaRPr lang="zh-CN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395536" y="5301208"/>
            <a:ext cx="8424936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如有涉及受试者安全与权益、受试者保护等的其他重要文件、说明或相关内容，单独页重点汇报，包括但不限于国家局沟通纪要、风险防控措施、应急预案、安慰剂对照说明等。</a:t>
            </a: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347864" y="1095799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知情同意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460" y="2053014"/>
            <a:ext cx="3773170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告知内容</a:t>
            </a:r>
          </a:p>
          <a:p>
            <a:pPr algn="l"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xxx</a:t>
            </a:r>
            <a:endParaRPr lang="zh-CN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dirty="0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460" y="3415341"/>
            <a:ext cx="810069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知情同意过程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告知方式、签署方式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、见证人（如必要）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等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dirty="0" err="1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有未成年人、无行为能力人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时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需重点描述。</a:t>
            </a:r>
          </a:p>
        </p:txBody>
      </p:sp>
      <p:sp>
        <p:nvSpPr>
          <p:cNvPr id="2" name="矩形 1"/>
          <p:cNvSpPr/>
          <p:nvPr/>
        </p:nvSpPr>
        <p:spPr>
          <a:xfrm>
            <a:off x="697460" y="5068163"/>
            <a:ext cx="8100696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受试者补偿（是否有补偿、补偿金额、补偿支付方式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保险单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（后附保险单图片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5545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1835696" y="1196752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中心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实验室资质（如涉及）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275856" y="3645024"/>
            <a:ext cx="223224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        资质截图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5003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5E389B-2416-C051-B580-14A40A9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290"/>
            <a:ext cx="4470630" cy="742988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4345114-220E-3A72-1E33-6D44AF0FB3D0}"/>
              </a:ext>
            </a:extLst>
          </p:cNvPr>
          <p:cNvCxnSpPr>
            <a:cxnSpLocks/>
          </p:cNvCxnSpPr>
          <p:nvPr/>
        </p:nvCxnSpPr>
        <p:spPr bwMode="auto">
          <a:xfrm>
            <a:off x="0" y="988635"/>
            <a:ext cx="9144000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1763688" y="1201886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遗传办批件（如涉及）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CFCF08D5-1FAC-D91C-8F85-BA7D08198C91}"/>
              </a:ext>
            </a:extLst>
          </p:cNvPr>
          <p:cNvSpPr txBox="1"/>
          <p:nvPr/>
        </p:nvSpPr>
        <p:spPr>
          <a:xfrm>
            <a:off x="3779912" y="3933056"/>
            <a:ext cx="12241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ea"/>
                <a:sym typeface="+mn-ea"/>
              </a:rPr>
              <a:t>批件截图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0252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2237530-8ae7-475c-a0e0-6d5eb747f897}"/>
  <p:tag name="TABLE_ENDDRAG_ORIGIN_RECT" val="915*427"/>
  <p:tag name="TABLE_ENDDRAG_RECT" val="6*78*915*4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1819</TotalTime>
  <Words>545</Words>
  <Application>Microsoft Office PowerPoint</Application>
  <PresentationFormat>全屏显示(4:3)</PresentationFormat>
  <Paragraphs>176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仿宋</vt:lpstr>
      <vt:lpstr>隶书</vt:lpstr>
      <vt:lpstr>宋体</vt:lpstr>
      <vt:lpstr>微软雅黑</vt:lpstr>
      <vt:lpstr>Arial</vt:lpstr>
      <vt:lpstr>Garamond</vt:lpstr>
      <vt:lpstr>Times New Roman</vt:lpstr>
      <vt:lpstr>Wingdings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药理基地主任</dc:creator>
  <cp:lastModifiedBy>User</cp:lastModifiedBy>
  <cp:revision>295</cp:revision>
  <cp:lastPrinted>2022-04-13T08:50:00Z</cp:lastPrinted>
  <dcterms:created xsi:type="dcterms:W3CDTF">2014-03-24T02:05:00Z</dcterms:created>
  <dcterms:modified xsi:type="dcterms:W3CDTF">2024-06-05T02:52:45Z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F8B33A1DB82A4DFEBB0E88D69C5354B3</vt:lpwstr>
  </property>
  <property fmtid="{D5CDD505-2E9C-101B-9397-08002B2CF9AE}" pid="4" name="KSOProductBuildVer">
    <vt:lpwstr>2052-11.1.0.11365</vt:lpwstr>
  </property>
</Properties>
</file>